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20"/>
  </p:notesMasterIdLst>
  <p:handoutMasterIdLst>
    <p:handoutMasterId r:id="rId21"/>
  </p:handoutMasterIdLst>
  <p:sldIdLst>
    <p:sldId id="256" r:id="rId6"/>
    <p:sldId id="257" r:id="rId7"/>
    <p:sldId id="260" r:id="rId8"/>
    <p:sldId id="261" r:id="rId9"/>
    <p:sldId id="262" r:id="rId10"/>
    <p:sldId id="258" r:id="rId11"/>
    <p:sldId id="266" r:id="rId12"/>
    <p:sldId id="264" r:id="rId13"/>
    <p:sldId id="265" r:id="rId14"/>
    <p:sldId id="267" r:id="rId15"/>
    <p:sldId id="268" r:id="rId16"/>
    <p:sldId id="273" r:id="rId17"/>
    <p:sldId id="274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67" autoAdjust="0"/>
    <p:restoredTop sz="96142" autoAdjust="0"/>
  </p:normalViewPr>
  <p:slideViewPr>
    <p:cSldViewPr snapToGrid="0">
      <p:cViewPr varScale="1">
        <p:scale>
          <a:sx n="197" d="100"/>
          <a:sy n="197" d="100"/>
        </p:scale>
        <p:origin x="-120" y="-352"/>
      </p:cViewPr>
      <p:guideLst>
        <p:guide orient="horz" pos="1871"/>
        <p:guide pos="3722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4/10/15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4/10/15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Introduction to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72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</a:t>
            </a:r>
            <a:r>
              <a:rPr lang="en-US" dirty="0" err="1" smtClean="0"/>
              <a:t>Linting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Automated way to ensure code uniformity, portability, and best practices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44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Automated way to ensure code accomplishes the intended goal and help the team understand its intent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03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 bwMode="auto">
          <a:xfrm>
            <a:off x="778318" y="3126530"/>
            <a:ext cx="3026243" cy="1265939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>
            <a:reflection stA="50000" endPos="75000" dist="12700" dir="5400000" sy="-100000" algn="bl" rotWithShape="0"/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72375" y="4466152"/>
            <a:ext cx="30504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2000" dirty="0" err="1" smtClean="0"/>
              <a:t>Foodcritic</a:t>
            </a:r>
            <a:endParaRPr lang="en-US" sz="2000" dirty="0" smtClean="0"/>
          </a:p>
          <a:p>
            <a:pPr marL="171450" indent="-171450">
              <a:buFont typeface="Arial"/>
              <a:buChar char="•"/>
            </a:pPr>
            <a:r>
              <a:rPr lang="en-US" sz="2000" dirty="0" err="1" smtClean="0"/>
              <a:t>Rubocop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 bwMode="white">
          <a:xfrm>
            <a:off x="1798581" y="3500723"/>
            <a:ext cx="914400" cy="515760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pPr algn="ctr"/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Code </a:t>
            </a:r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Correctness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5539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 bwMode="auto">
          <a:xfrm>
            <a:off x="778318" y="3126530"/>
            <a:ext cx="3026243" cy="1265939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>
            <a:reflection stA="50000" endPos="75000" dist="12700" dir="5400000" sy="-100000" algn="bl" rotWithShape="0"/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 bwMode="auto">
          <a:xfrm>
            <a:off x="4582879" y="3126530"/>
            <a:ext cx="3026243" cy="1265939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>
            <a:reflection stA="50000" endPos="75000" dist="12700" dir="5400000" sy="-100000" algn="bl" rotWithShape="0"/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72375" y="4466152"/>
            <a:ext cx="30504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2000" dirty="0" err="1" smtClean="0"/>
              <a:t>Foodcritic</a:t>
            </a:r>
            <a:endParaRPr lang="en-US" sz="2000" dirty="0" smtClean="0"/>
          </a:p>
          <a:p>
            <a:pPr marL="171450" indent="-171450">
              <a:buFont typeface="Arial"/>
              <a:buChar char="•"/>
            </a:pPr>
            <a:r>
              <a:rPr lang="en-US" sz="2000" dirty="0" err="1" smtClean="0"/>
              <a:t>Rubocop</a:t>
            </a:r>
            <a:endParaRPr lang="en-US" sz="2000" dirty="0"/>
          </a:p>
        </p:txBody>
      </p:sp>
      <p:sp>
        <p:nvSpPr>
          <p:cNvPr id="57" name="Rectangle 56"/>
          <p:cNvSpPr/>
          <p:nvPr/>
        </p:nvSpPr>
        <p:spPr>
          <a:xfrm>
            <a:off x="4570791" y="4466152"/>
            <a:ext cx="30504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2000" dirty="0" err="1" smtClean="0"/>
              <a:t>ChefSpec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 bwMode="white">
          <a:xfrm>
            <a:off x="1798581" y="3500723"/>
            <a:ext cx="914400" cy="515760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pPr algn="ctr"/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Code </a:t>
            </a:r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Correctness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extBox 9"/>
          <p:cNvSpPr txBox="1"/>
          <p:nvPr/>
        </p:nvSpPr>
        <p:spPr bwMode="white">
          <a:xfrm>
            <a:off x="5638578" y="3537077"/>
            <a:ext cx="914400" cy="515760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pPr algn="ctr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Unit Testing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80842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 bwMode="auto">
          <a:xfrm>
            <a:off x="778318" y="3126530"/>
            <a:ext cx="3026243" cy="1265939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>
            <a:reflection stA="50000" endPos="75000" dist="12700" dir="5400000" sy="-100000" algn="bl" rotWithShape="0"/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 bwMode="auto">
          <a:xfrm>
            <a:off x="4582879" y="3126530"/>
            <a:ext cx="3026243" cy="1265939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>
            <a:reflection stA="50000" endPos="75000" dist="12700" dir="5400000" sy="-100000" algn="bl" rotWithShape="0"/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8387440" y="3126530"/>
            <a:ext cx="3026243" cy="1265939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>
            <a:reflection stA="50000" endPos="75000" dist="12700" dir="5400000" sy="-100000" algn="bl" rotWithShape="0"/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72375" y="4466152"/>
            <a:ext cx="30504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2000" dirty="0" err="1" smtClean="0"/>
              <a:t>Foodcritic</a:t>
            </a:r>
            <a:endParaRPr lang="en-US" sz="2000" dirty="0" smtClean="0"/>
          </a:p>
          <a:p>
            <a:pPr marL="171450" indent="-171450">
              <a:buFont typeface="Arial"/>
              <a:buChar char="•"/>
            </a:pPr>
            <a:r>
              <a:rPr lang="en-US" sz="2000" dirty="0" err="1" smtClean="0"/>
              <a:t>Rubocop</a:t>
            </a:r>
            <a:endParaRPr lang="en-US" sz="2000" dirty="0"/>
          </a:p>
        </p:txBody>
      </p:sp>
      <p:sp>
        <p:nvSpPr>
          <p:cNvPr id="57" name="Rectangle 56"/>
          <p:cNvSpPr/>
          <p:nvPr/>
        </p:nvSpPr>
        <p:spPr>
          <a:xfrm>
            <a:off x="4570791" y="4466152"/>
            <a:ext cx="30504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2000" dirty="0" err="1" smtClean="0"/>
              <a:t>ChefSpec</a:t>
            </a:r>
            <a:endParaRPr lang="en-US" sz="2000" dirty="0"/>
          </a:p>
        </p:txBody>
      </p:sp>
      <p:sp>
        <p:nvSpPr>
          <p:cNvPr id="58" name="Rectangle 57"/>
          <p:cNvSpPr/>
          <p:nvPr/>
        </p:nvSpPr>
        <p:spPr>
          <a:xfrm>
            <a:off x="8378373" y="4466152"/>
            <a:ext cx="30504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2000" dirty="0" smtClean="0"/>
              <a:t>Test Kitchen</a:t>
            </a:r>
          </a:p>
          <a:p>
            <a:pPr marL="171450" indent="-171450">
              <a:buFont typeface="Arial"/>
              <a:buChar char="•"/>
            </a:pPr>
            <a:r>
              <a:rPr lang="en-US" sz="2000" dirty="0" err="1" smtClean="0"/>
              <a:t>ServerSpec</a:t>
            </a:r>
            <a:endParaRPr lang="en-US" sz="2000" dirty="0" smtClean="0"/>
          </a:p>
        </p:txBody>
      </p:sp>
      <p:sp>
        <p:nvSpPr>
          <p:cNvPr id="3" name="TextBox 2"/>
          <p:cNvSpPr txBox="1"/>
          <p:nvPr/>
        </p:nvSpPr>
        <p:spPr bwMode="white">
          <a:xfrm>
            <a:off x="1798581" y="3500723"/>
            <a:ext cx="914400" cy="515760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pPr algn="ctr"/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Code </a:t>
            </a:r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Correctness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extBox 9"/>
          <p:cNvSpPr txBox="1"/>
          <p:nvPr/>
        </p:nvSpPr>
        <p:spPr bwMode="white">
          <a:xfrm>
            <a:off x="5638578" y="3537077"/>
            <a:ext cx="914400" cy="515760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pPr algn="ctr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Unit Testing</a:t>
            </a:r>
            <a:endParaRPr lang="en-US" sz="2400" dirty="0" smtClean="0"/>
          </a:p>
        </p:txBody>
      </p:sp>
      <p:sp>
        <p:nvSpPr>
          <p:cNvPr id="11" name="TextBox 10"/>
          <p:cNvSpPr txBox="1"/>
          <p:nvPr/>
        </p:nvSpPr>
        <p:spPr bwMode="white">
          <a:xfrm>
            <a:off x="9446161" y="3541196"/>
            <a:ext cx="914400" cy="515760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pPr algn="ctr" defTabSz="914099"/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Integration Testing</a:t>
            </a:r>
          </a:p>
        </p:txBody>
      </p:sp>
    </p:spTree>
    <p:extLst>
      <p:ext uri="{BB962C8B-B14F-4D97-AF65-F5344CB8AC3E}">
        <p14:creationId xmlns:p14="http://schemas.microsoft.com/office/powerpoint/2010/main" val="147029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Propose the value of code testing and </a:t>
            </a:r>
            <a:r>
              <a:rPr lang="en-US" dirty="0" err="1" smtClean="0"/>
              <a:t>linting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/>
              <a:t>Introduce the topic of </a:t>
            </a:r>
            <a:r>
              <a:rPr lang="en-US" dirty="0" smtClean="0"/>
              <a:t>code testing and </a:t>
            </a:r>
            <a:r>
              <a:rPr lang="en-US" dirty="0" err="1" smtClean="0"/>
              <a:t>linting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Describe the main objectives of this course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What is testing? </a:t>
            </a:r>
            <a:r>
              <a:rPr lang="en-US" dirty="0"/>
              <a:t>Why am I here</a:t>
            </a:r>
            <a:r>
              <a:rPr lang="en-US" dirty="0" smtClean="0"/>
              <a:t>? What am I going to learn?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68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Current Cookbook Development Workflow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836858" y="3094295"/>
            <a:ext cx="3026243" cy="2581043"/>
            <a:chOff x="1022177" y="3094295"/>
            <a:chExt cx="3026243" cy="2581043"/>
          </a:xfrm>
        </p:grpSpPr>
        <p:grpSp>
          <p:nvGrpSpPr>
            <p:cNvPr id="3" name="Group 2"/>
            <p:cNvGrpSpPr/>
            <p:nvPr/>
          </p:nvGrpSpPr>
          <p:grpSpPr>
            <a:xfrm>
              <a:off x="1022177" y="3094295"/>
              <a:ext cx="3026243" cy="1265939"/>
              <a:chOff x="1022177" y="2862203"/>
              <a:chExt cx="3026243" cy="1265939"/>
            </a:xfrm>
          </p:grpSpPr>
          <p:sp>
            <p:nvSpPr>
              <p:cNvPr id="44" name="Rectangle 43"/>
              <p:cNvSpPr/>
              <p:nvPr/>
            </p:nvSpPr>
            <p:spPr bwMode="auto">
              <a:xfrm>
                <a:off x="1022177" y="2862203"/>
                <a:ext cx="3026243" cy="126593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>
                <a:reflection stA="50000" endPos="75000" dist="12700" dir="5400000" sy="-100000" algn="bl" rotWithShape="0"/>
              </a:effectLst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99"/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54376" y="3001892"/>
                <a:ext cx="1007188" cy="1001265"/>
              </a:xfrm>
              <a:prstGeom prst="rect">
                <a:avLst/>
              </a:prstGeom>
              <a:effectLst>
                <a:glow rad="101600">
                  <a:schemeClr val="bg1">
                    <a:alpha val="75000"/>
                  </a:schemeClr>
                </a:glow>
              </a:effectLst>
            </p:spPr>
          </p:pic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3709" y="4674073"/>
              <a:ext cx="995341" cy="1001265"/>
            </a:xfrm>
            <a:prstGeom prst="rect">
              <a:avLst/>
            </a:prstGeom>
          </p:spPr>
        </p:pic>
      </p:grpSp>
      <p:sp>
        <p:nvSpPr>
          <p:cNvPr id="50" name="Rectangle 49"/>
          <p:cNvSpPr/>
          <p:nvPr/>
        </p:nvSpPr>
        <p:spPr>
          <a:xfrm>
            <a:off x="6317600" y="3207949"/>
            <a:ext cx="4551250" cy="1080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Write some cookbook code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Perform </a:t>
            </a:r>
            <a:r>
              <a:rPr lang="en-US" dirty="0"/>
              <a:t>ad-hoc </a:t>
            </a:r>
            <a:r>
              <a:rPr lang="en-US" dirty="0" smtClean="0"/>
              <a:t>verification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Upload the cookbook to the Chef Server</a:t>
            </a:r>
          </a:p>
        </p:txBody>
      </p:sp>
    </p:spTree>
    <p:extLst>
      <p:ext uri="{BB962C8B-B14F-4D97-AF65-F5344CB8AC3E}">
        <p14:creationId xmlns:p14="http://schemas.microsoft.com/office/powerpoint/2010/main" val="416904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 bwMode="auto">
          <a:xfrm>
            <a:off x="1836858" y="3094295"/>
            <a:ext cx="3026243" cy="126593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reflection stA="50000" endPos="75000" dist="12700" dir="5400000" sy="-100000" algn="bl" rotWithShape="0"/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712" y="3228059"/>
            <a:ext cx="1013114" cy="1013114"/>
          </a:xfrm>
          <a:prstGeom prst="rect">
            <a:avLst/>
          </a:prstGeom>
          <a:effectLst>
            <a:glow rad="101600">
              <a:schemeClr val="bg1">
                <a:alpha val="75000"/>
              </a:schemeClr>
            </a:glo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Current Cookbook Development Workflow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390" y="4674073"/>
            <a:ext cx="995341" cy="1001265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6317600" y="3207949"/>
            <a:ext cx="4551250" cy="174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Chef-client run retrieves the updated cookbook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Perform </a:t>
            </a:r>
            <a:r>
              <a:rPr lang="en-US" dirty="0"/>
              <a:t>ad-hoc </a:t>
            </a:r>
            <a:r>
              <a:rPr lang="en-US" dirty="0" smtClean="0"/>
              <a:t>verification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Promote the cookbook to the next environment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-1637822" y="3094295"/>
            <a:ext cx="3026243" cy="2581043"/>
            <a:chOff x="1022177" y="3094295"/>
            <a:chExt cx="3026243" cy="2581043"/>
          </a:xfrm>
        </p:grpSpPr>
        <p:grpSp>
          <p:nvGrpSpPr>
            <p:cNvPr id="11" name="Group 10"/>
            <p:cNvGrpSpPr/>
            <p:nvPr/>
          </p:nvGrpSpPr>
          <p:grpSpPr>
            <a:xfrm>
              <a:off x="1022177" y="3094295"/>
              <a:ext cx="3026243" cy="1265939"/>
              <a:chOff x="1022177" y="2862203"/>
              <a:chExt cx="3026243" cy="1265939"/>
            </a:xfrm>
          </p:grpSpPr>
          <p:sp>
            <p:nvSpPr>
              <p:cNvPr id="13" name="Rectangle 12"/>
              <p:cNvSpPr/>
              <p:nvPr/>
            </p:nvSpPr>
            <p:spPr bwMode="auto">
              <a:xfrm>
                <a:off x="1022177" y="2862203"/>
                <a:ext cx="3026243" cy="126593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>
                <a:reflection stA="50000" endPos="75000" dist="12700" dir="5400000" sy="-100000" algn="bl" rotWithShape="0"/>
              </a:effectLst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99"/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4376" y="3001892"/>
                <a:ext cx="1007188" cy="1001265"/>
              </a:xfrm>
              <a:prstGeom prst="rect">
                <a:avLst/>
              </a:prstGeom>
              <a:effectLst>
                <a:glow rad="101600">
                  <a:schemeClr val="bg1">
                    <a:alpha val="75000"/>
                  </a:schemeClr>
                </a:glow>
              </a:effectLst>
            </p:spPr>
          </p:pic>
        </p:grp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3709" y="4674073"/>
              <a:ext cx="995341" cy="10012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894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 bwMode="auto">
          <a:xfrm>
            <a:off x="1836858" y="3094295"/>
            <a:ext cx="3026243" cy="126593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reflection stA="50000" endPos="75000" dist="12700" dir="5400000" sy="-100000" algn="bl" rotWithShape="0"/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Current Cookbook Development Workflow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390" y="4674073"/>
            <a:ext cx="995341" cy="1001265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6317600" y="3207949"/>
            <a:ext cx="4551250" cy="174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Chef-client run retrieves the updated cookbook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Perform </a:t>
            </a:r>
            <a:r>
              <a:rPr lang="en-US" dirty="0"/>
              <a:t>ad-hoc </a:t>
            </a:r>
            <a:r>
              <a:rPr lang="en-US" dirty="0" smtClean="0"/>
              <a:t>verification</a:t>
            </a:r>
            <a:endParaRPr lang="en-US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Establish monitoring for deployed services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-1637822" y="3094295"/>
            <a:ext cx="3026243" cy="2581043"/>
            <a:chOff x="1022177" y="3094295"/>
            <a:chExt cx="3026243" cy="2581043"/>
          </a:xfrm>
        </p:grpSpPr>
        <p:grpSp>
          <p:nvGrpSpPr>
            <p:cNvPr id="11" name="Group 10"/>
            <p:cNvGrpSpPr/>
            <p:nvPr/>
          </p:nvGrpSpPr>
          <p:grpSpPr>
            <a:xfrm>
              <a:off x="1022177" y="3094295"/>
              <a:ext cx="3026243" cy="1265939"/>
              <a:chOff x="1022177" y="2862203"/>
              <a:chExt cx="3026243" cy="1265939"/>
            </a:xfrm>
          </p:grpSpPr>
          <p:sp>
            <p:nvSpPr>
              <p:cNvPr id="13" name="Rectangle 12"/>
              <p:cNvSpPr/>
              <p:nvPr/>
            </p:nvSpPr>
            <p:spPr bwMode="auto">
              <a:xfrm>
                <a:off x="1022177" y="2862203"/>
                <a:ext cx="3026243" cy="126593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>
                <a:reflection stA="50000" endPos="75000" dist="12700" dir="5400000" sy="-100000" algn="bl" rotWithShape="0"/>
              </a:effectLst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99"/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4376" y="3001892"/>
                <a:ext cx="1007188" cy="1001265"/>
              </a:xfrm>
              <a:prstGeom prst="rect">
                <a:avLst/>
              </a:prstGeom>
              <a:effectLst>
                <a:glow rad="101600">
                  <a:schemeClr val="bg1">
                    <a:alpha val="75000"/>
                  </a:schemeClr>
                </a:glow>
              </a:effectLst>
            </p:spPr>
          </p:pic>
        </p:grp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3709" y="4674073"/>
              <a:ext cx="995341" cy="1001265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339" y="3234506"/>
            <a:ext cx="1013114" cy="1013114"/>
          </a:xfrm>
          <a:prstGeom prst="rect">
            <a:avLst/>
          </a:prstGeom>
          <a:effectLst>
            <a:glow rad="101600">
              <a:schemeClr val="bg1">
                <a:alpha val="7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568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/>
          <p:cNvGrpSpPr/>
          <p:nvPr/>
        </p:nvGrpSpPr>
        <p:grpSpPr>
          <a:xfrm>
            <a:off x="778318" y="3126530"/>
            <a:ext cx="3026243" cy="1265939"/>
            <a:chOff x="1022177" y="3126530"/>
            <a:chExt cx="3026243" cy="1265939"/>
          </a:xfrm>
        </p:grpSpPr>
        <p:sp>
          <p:nvSpPr>
            <p:cNvPr id="44" name="Rectangle 43"/>
            <p:cNvSpPr/>
            <p:nvPr/>
          </p:nvSpPr>
          <p:spPr bwMode="auto">
            <a:xfrm>
              <a:off x="1022177" y="3126530"/>
              <a:ext cx="3026243" cy="1265939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reflection stA="50000" endPos="75000" dist="12700" dir="5400000" sy="-100000" algn="bl" rotWithShape="0"/>
            </a:effec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3716" y="3259511"/>
              <a:ext cx="1007188" cy="1001265"/>
            </a:xfrm>
            <a:prstGeom prst="rect">
              <a:avLst/>
            </a:prstGeom>
            <a:effectLst>
              <a:glow rad="101600">
                <a:schemeClr val="bg1">
                  <a:alpha val="75000"/>
                </a:schemeClr>
              </a:glow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Current Cookbook Development Workflow</a:t>
            </a:r>
            <a:endParaRPr lang="en-US" dirty="0"/>
          </a:p>
        </p:txBody>
      </p:sp>
      <p:grpSp>
        <p:nvGrpSpPr>
          <p:cNvPr id="54" name="Group 53"/>
          <p:cNvGrpSpPr/>
          <p:nvPr/>
        </p:nvGrpSpPr>
        <p:grpSpPr>
          <a:xfrm>
            <a:off x="4582879" y="3126530"/>
            <a:ext cx="3026243" cy="1265939"/>
            <a:chOff x="4758847" y="3126530"/>
            <a:chExt cx="3026243" cy="1265939"/>
          </a:xfrm>
        </p:grpSpPr>
        <p:sp>
          <p:nvSpPr>
            <p:cNvPr id="51" name="Rectangle 50"/>
            <p:cNvSpPr/>
            <p:nvPr/>
          </p:nvSpPr>
          <p:spPr bwMode="auto">
            <a:xfrm>
              <a:off x="4758847" y="3126530"/>
              <a:ext cx="3026243" cy="1265939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reflection stA="50000" endPos="75000" dist="12700" dir="5400000" sy="-100000" algn="bl" rotWithShape="0"/>
            </a:effec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89990" y="3253586"/>
              <a:ext cx="1013114" cy="1013114"/>
            </a:xfrm>
            <a:prstGeom prst="rect">
              <a:avLst/>
            </a:prstGeom>
            <a:effectLst>
              <a:glow rad="101600">
                <a:schemeClr val="bg1">
                  <a:alpha val="75000"/>
                </a:schemeClr>
              </a:glow>
            </a:effectLst>
          </p:spPr>
        </p:pic>
      </p:grpSp>
      <p:grpSp>
        <p:nvGrpSpPr>
          <p:cNvPr id="55" name="Group 54"/>
          <p:cNvGrpSpPr/>
          <p:nvPr/>
        </p:nvGrpSpPr>
        <p:grpSpPr>
          <a:xfrm>
            <a:off x="8387440" y="3126530"/>
            <a:ext cx="3026243" cy="1265939"/>
            <a:chOff x="8450392" y="3126530"/>
            <a:chExt cx="3026243" cy="1265939"/>
          </a:xfrm>
        </p:grpSpPr>
        <p:sp>
          <p:nvSpPr>
            <p:cNvPr id="52" name="Rectangle 51"/>
            <p:cNvSpPr/>
            <p:nvPr/>
          </p:nvSpPr>
          <p:spPr bwMode="auto">
            <a:xfrm>
              <a:off x="8450392" y="3126530"/>
              <a:ext cx="3026243" cy="1265939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reflection stA="50000" endPos="75000" dist="12700" dir="5400000" sy="-100000" algn="bl" rotWithShape="0"/>
            </a:effec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81033" y="3253586"/>
              <a:ext cx="1013114" cy="1013114"/>
            </a:xfrm>
            <a:prstGeom prst="rect">
              <a:avLst/>
            </a:prstGeom>
            <a:effectLst>
              <a:glow rad="101600">
                <a:schemeClr val="bg1">
                  <a:alpha val="75000"/>
                </a:schemeClr>
              </a:glow>
            </a:effectLst>
          </p:spPr>
        </p:pic>
      </p:grpSp>
      <p:sp>
        <p:nvSpPr>
          <p:cNvPr id="56" name="Rectangle 55"/>
          <p:cNvSpPr/>
          <p:nvPr/>
        </p:nvSpPr>
        <p:spPr>
          <a:xfrm>
            <a:off x="772375" y="4466152"/>
            <a:ext cx="3050417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en-US" sz="1200" dirty="0"/>
              <a:t>Write some cookbook code</a:t>
            </a:r>
          </a:p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en-US" sz="1200" dirty="0"/>
              <a:t>Perform ad-hoc verification</a:t>
            </a:r>
          </a:p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en-US" sz="1200" dirty="0"/>
              <a:t>Upload the cookbook to the Chef Server</a:t>
            </a:r>
          </a:p>
        </p:txBody>
      </p:sp>
      <p:sp>
        <p:nvSpPr>
          <p:cNvPr id="57" name="Rectangle 56"/>
          <p:cNvSpPr/>
          <p:nvPr/>
        </p:nvSpPr>
        <p:spPr>
          <a:xfrm>
            <a:off x="4570791" y="4466152"/>
            <a:ext cx="3050417" cy="1194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en-US" sz="1200" dirty="0"/>
              <a:t>Chef-client run retrieves the updated cookbook</a:t>
            </a:r>
          </a:p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en-US" sz="1200" dirty="0"/>
              <a:t>Perform ad-hoc verification</a:t>
            </a:r>
          </a:p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en-US" sz="1200" dirty="0"/>
              <a:t>Promote the cookbook to production environment</a:t>
            </a:r>
            <a:endParaRPr lang="en-US" sz="1200" dirty="0"/>
          </a:p>
        </p:txBody>
      </p:sp>
      <p:sp>
        <p:nvSpPr>
          <p:cNvPr id="58" name="Rectangle 57"/>
          <p:cNvSpPr/>
          <p:nvPr/>
        </p:nvSpPr>
        <p:spPr>
          <a:xfrm>
            <a:off x="8378373" y="4466152"/>
            <a:ext cx="3050417" cy="1194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en-US" sz="1200" dirty="0"/>
              <a:t>Chef-client run retrieves the updated cookbook</a:t>
            </a:r>
          </a:p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en-US" sz="1200" dirty="0"/>
              <a:t>Perform ad-hoc verification</a:t>
            </a:r>
          </a:p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en-US" sz="1200" dirty="0"/>
              <a:t>Establish monitoring for deployed services</a:t>
            </a:r>
          </a:p>
        </p:txBody>
      </p:sp>
    </p:spTree>
    <p:extLst>
      <p:ext uri="{BB962C8B-B14F-4D97-AF65-F5344CB8AC3E}">
        <p14:creationId xmlns:p14="http://schemas.microsoft.com/office/powerpoint/2010/main" val="220671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Risk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Every change to our cookbooks introduces risk</a:t>
            </a:r>
          </a:p>
        </p:txBody>
      </p:sp>
    </p:spTree>
    <p:extLst>
      <p:ext uri="{BB962C8B-B14F-4D97-AF65-F5344CB8AC3E}">
        <p14:creationId xmlns:p14="http://schemas.microsoft.com/office/powerpoint/2010/main" val="293231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Updated Cookbook </a:t>
            </a:r>
            <a:r>
              <a:rPr lang="en-US" dirty="0" smtClean="0"/>
              <a:t>Development Workflow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836858" y="3094295"/>
            <a:ext cx="3026243" cy="2581043"/>
            <a:chOff x="1022177" y="3094295"/>
            <a:chExt cx="3026243" cy="2581043"/>
          </a:xfrm>
        </p:grpSpPr>
        <p:grpSp>
          <p:nvGrpSpPr>
            <p:cNvPr id="3" name="Group 2"/>
            <p:cNvGrpSpPr/>
            <p:nvPr/>
          </p:nvGrpSpPr>
          <p:grpSpPr>
            <a:xfrm>
              <a:off x="1022177" y="3094295"/>
              <a:ext cx="3026243" cy="1265939"/>
              <a:chOff x="1022177" y="2862203"/>
              <a:chExt cx="3026243" cy="1265939"/>
            </a:xfrm>
          </p:grpSpPr>
          <p:sp>
            <p:nvSpPr>
              <p:cNvPr id="44" name="Rectangle 43"/>
              <p:cNvSpPr/>
              <p:nvPr/>
            </p:nvSpPr>
            <p:spPr bwMode="auto">
              <a:xfrm>
                <a:off x="1022177" y="2862203"/>
                <a:ext cx="3026243" cy="126593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>
                <a:reflection stA="50000" endPos="75000" dist="12700" dir="5400000" sy="-100000" algn="bl" rotWithShape="0"/>
              </a:effectLst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99"/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54376" y="3001892"/>
                <a:ext cx="1007188" cy="1001265"/>
              </a:xfrm>
              <a:prstGeom prst="rect">
                <a:avLst/>
              </a:prstGeom>
              <a:effectLst>
                <a:glow rad="101600">
                  <a:schemeClr val="bg1">
                    <a:alpha val="75000"/>
                  </a:schemeClr>
                </a:glow>
              </a:effectLst>
            </p:spPr>
          </p:pic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3709" y="4674073"/>
              <a:ext cx="995341" cy="1001265"/>
            </a:xfrm>
            <a:prstGeom prst="rect">
              <a:avLst/>
            </a:prstGeom>
          </p:spPr>
        </p:pic>
      </p:grpSp>
      <p:sp>
        <p:nvSpPr>
          <p:cNvPr id="50" name="Rectangle 49"/>
          <p:cNvSpPr/>
          <p:nvPr/>
        </p:nvSpPr>
        <p:spPr>
          <a:xfrm>
            <a:off x="6317600" y="3207949"/>
            <a:ext cx="4551250" cy="2077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Write some cookbook code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Perform automated code </a:t>
            </a:r>
            <a:r>
              <a:rPr lang="en-US" dirty="0" err="1" smtClean="0"/>
              <a:t>linting</a:t>
            </a:r>
            <a:endParaRPr lang="en-US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Perform automated unit testing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Deploy to a virtual deployment environment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Perform automated integration testing</a:t>
            </a:r>
          </a:p>
        </p:txBody>
      </p:sp>
    </p:spTree>
    <p:extLst>
      <p:ext uri="{BB962C8B-B14F-4D97-AF65-F5344CB8AC3E}">
        <p14:creationId xmlns:p14="http://schemas.microsoft.com/office/powerpoint/2010/main" val="89264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 bwMode="auto">
          <a:xfrm>
            <a:off x="1836858" y="3094295"/>
            <a:ext cx="3026243" cy="126593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reflection stA="50000" endPos="75000" dist="12700" dir="5400000" sy="-100000" algn="bl" rotWithShape="0"/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390" y="4674073"/>
            <a:ext cx="995341" cy="10012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827" y="3228415"/>
            <a:ext cx="995340" cy="1007188"/>
          </a:xfrm>
          <a:prstGeom prst="rect">
            <a:avLst/>
          </a:prstGeom>
          <a:effectLst>
            <a:glow rad="101600">
              <a:schemeClr val="bg1">
                <a:alpha val="75000"/>
              </a:schemeClr>
            </a:glo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Updated Cookbook </a:t>
            </a:r>
            <a:r>
              <a:rPr lang="en-US" dirty="0" smtClean="0"/>
              <a:t>Development Workflow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6317600" y="3207949"/>
            <a:ext cx="4551250" cy="2409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Watch for changes in the cookbook repository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Perform </a:t>
            </a:r>
            <a:r>
              <a:rPr lang="en-US" dirty="0"/>
              <a:t>automated code </a:t>
            </a:r>
            <a:r>
              <a:rPr lang="en-US" dirty="0" err="1"/>
              <a:t>linting</a:t>
            </a:r>
            <a:endParaRPr lang="en-US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/>
              <a:t>Perform automated unit testing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/>
              <a:t>Deploy to a virtual deployment environment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/>
              <a:t>Perform automated integration testing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-1637822" y="3094295"/>
            <a:ext cx="3026243" cy="2581043"/>
            <a:chOff x="1022177" y="3094295"/>
            <a:chExt cx="3026243" cy="2581043"/>
          </a:xfrm>
        </p:grpSpPr>
        <p:grpSp>
          <p:nvGrpSpPr>
            <p:cNvPr id="11" name="Group 10"/>
            <p:cNvGrpSpPr/>
            <p:nvPr/>
          </p:nvGrpSpPr>
          <p:grpSpPr>
            <a:xfrm>
              <a:off x="1022177" y="3094295"/>
              <a:ext cx="3026243" cy="1265939"/>
              <a:chOff x="1022177" y="2862203"/>
              <a:chExt cx="3026243" cy="1265939"/>
            </a:xfrm>
          </p:grpSpPr>
          <p:sp>
            <p:nvSpPr>
              <p:cNvPr id="13" name="Rectangle 12"/>
              <p:cNvSpPr/>
              <p:nvPr/>
            </p:nvSpPr>
            <p:spPr bwMode="auto">
              <a:xfrm>
                <a:off x="1022177" y="2862203"/>
                <a:ext cx="3026243" cy="126593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>
                <a:reflection stA="50000" endPos="75000" dist="12700" dir="5400000" sy="-100000" algn="bl" rotWithShape="0"/>
              </a:effectLst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99"/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4376" y="3001892"/>
                <a:ext cx="1007188" cy="1001265"/>
              </a:xfrm>
              <a:prstGeom prst="rect">
                <a:avLst/>
              </a:prstGeom>
              <a:effectLst>
                <a:glow rad="101600">
                  <a:schemeClr val="bg1">
                    <a:alpha val="75000"/>
                  </a:schemeClr>
                </a:glow>
              </a:effectLst>
            </p:spPr>
          </p:pic>
        </p:grp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3709" y="4674073"/>
              <a:ext cx="995341" cy="10012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437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10297</TotalTime>
  <Words>290</Words>
  <Application>Microsoft Macintosh PowerPoint</Application>
  <PresentationFormat>Custom</PresentationFormat>
  <Paragraphs>65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ChefDk3.2Template</vt:lpstr>
      <vt:lpstr>Introduction to Testing</vt:lpstr>
      <vt:lpstr>Objectives</vt:lpstr>
      <vt:lpstr>Current Cookbook Development Workflow</vt:lpstr>
      <vt:lpstr>Current Cookbook Development Workflow</vt:lpstr>
      <vt:lpstr>Current Cookbook Development Workflow</vt:lpstr>
      <vt:lpstr>Current Cookbook Development Workflow</vt:lpstr>
      <vt:lpstr>Risk</vt:lpstr>
      <vt:lpstr>Updated Cookbook Development Workflow</vt:lpstr>
      <vt:lpstr>Updated Cookbook Development Workflow</vt:lpstr>
      <vt:lpstr>Code Linting</vt:lpstr>
      <vt:lpstr>Code Testing</vt:lpstr>
      <vt:lpstr>Course Objectives</vt:lpstr>
      <vt:lpstr>Course Objectives</vt:lpstr>
      <vt:lpstr>Course Objectives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1319</cp:revision>
  <cp:lastPrinted>2015-02-07T23:49:10Z</cp:lastPrinted>
  <dcterms:created xsi:type="dcterms:W3CDTF">2012-09-13T17:36:07Z</dcterms:created>
  <dcterms:modified xsi:type="dcterms:W3CDTF">2015-04-11T20:06:51Z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